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572000" cy="2971800" type="hagakiCard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72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57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86357"/>
            <a:ext cx="3886200" cy="1034627"/>
          </a:xfrm>
        </p:spPr>
        <p:txBody>
          <a:bodyPr anchor="b"/>
          <a:lstStyle>
            <a:lvl1pPr algn="ctr">
              <a:defRPr sz="2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1560883"/>
            <a:ext cx="3429000" cy="717497"/>
          </a:xfrm>
        </p:spPr>
        <p:txBody>
          <a:bodyPr/>
          <a:lstStyle>
            <a:lvl1pPr marL="0" indent="0" algn="ctr">
              <a:buNone/>
              <a:defRPr sz="1040"/>
            </a:lvl1pPr>
            <a:lvl2pPr marL="198105" indent="0" algn="ctr">
              <a:buNone/>
              <a:defRPr sz="867"/>
            </a:lvl2pPr>
            <a:lvl3pPr marL="396210" indent="0" algn="ctr">
              <a:buNone/>
              <a:defRPr sz="780"/>
            </a:lvl3pPr>
            <a:lvl4pPr marL="594314" indent="0" algn="ctr">
              <a:buNone/>
              <a:defRPr sz="693"/>
            </a:lvl4pPr>
            <a:lvl5pPr marL="792419" indent="0" algn="ctr">
              <a:buNone/>
              <a:defRPr sz="693"/>
            </a:lvl5pPr>
            <a:lvl6pPr marL="990524" indent="0" algn="ctr">
              <a:buNone/>
              <a:defRPr sz="693"/>
            </a:lvl6pPr>
            <a:lvl7pPr marL="1188629" indent="0" algn="ctr">
              <a:buNone/>
              <a:defRPr sz="693"/>
            </a:lvl7pPr>
            <a:lvl8pPr marL="1386733" indent="0" algn="ctr">
              <a:buNone/>
              <a:defRPr sz="693"/>
            </a:lvl8pPr>
            <a:lvl9pPr marL="1584838" indent="0" algn="ctr">
              <a:buNone/>
              <a:defRPr sz="69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0007-519E-4DB5-A363-185D310E6010}" type="datetimeFigureOut">
              <a:rPr kumimoji="1" lang="ja-JP" altLang="en-US" smtClean="0"/>
              <a:t>2023/4/8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00BD-F579-43B0-A869-3DC59F4EF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0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0007-519E-4DB5-A363-185D310E6010}" type="datetimeFigureOut">
              <a:rPr kumimoji="1" lang="ja-JP" altLang="en-US" smtClean="0"/>
              <a:t>2023/4/8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00BD-F579-43B0-A869-3DC59F4EF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417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8" y="158221"/>
            <a:ext cx="985838" cy="25184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158221"/>
            <a:ext cx="2900363" cy="25184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0007-519E-4DB5-A363-185D310E6010}" type="datetimeFigureOut">
              <a:rPr kumimoji="1" lang="ja-JP" altLang="en-US" smtClean="0"/>
              <a:t>2023/4/8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00BD-F579-43B0-A869-3DC59F4EF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83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0007-519E-4DB5-A363-185D310E6010}" type="datetimeFigureOut">
              <a:rPr kumimoji="1" lang="ja-JP" altLang="en-US" smtClean="0"/>
              <a:t>2023/4/8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00BD-F579-43B0-A869-3DC59F4EF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92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4" y="740887"/>
            <a:ext cx="3943350" cy="1236186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4" y="1988768"/>
            <a:ext cx="3943350" cy="650081"/>
          </a:xfrm>
        </p:spPr>
        <p:txBody>
          <a:bodyPr/>
          <a:lstStyle>
            <a:lvl1pPr marL="0" indent="0">
              <a:buNone/>
              <a:defRPr sz="1040">
                <a:solidFill>
                  <a:schemeClr val="tx1"/>
                </a:solidFill>
              </a:defRPr>
            </a:lvl1pPr>
            <a:lvl2pPr marL="198105" indent="0">
              <a:buNone/>
              <a:defRPr sz="867">
                <a:solidFill>
                  <a:schemeClr val="tx1">
                    <a:tint val="75000"/>
                  </a:schemeClr>
                </a:solidFill>
              </a:defRPr>
            </a:lvl2pPr>
            <a:lvl3pPr marL="396210" indent="0">
              <a:buNone/>
              <a:defRPr sz="780">
                <a:solidFill>
                  <a:schemeClr val="tx1">
                    <a:tint val="75000"/>
                  </a:schemeClr>
                </a:solidFill>
              </a:defRPr>
            </a:lvl3pPr>
            <a:lvl4pPr marL="594314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4pPr>
            <a:lvl5pPr marL="792419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5pPr>
            <a:lvl6pPr marL="990524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6pPr>
            <a:lvl7pPr marL="1188629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7pPr>
            <a:lvl8pPr marL="1386733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8pPr>
            <a:lvl9pPr marL="1584838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0007-519E-4DB5-A363-185D310E6010}" type="datetimeFigureOut">
              <a:rPr kumimoji="1" lang="ja-JP" altLang="en-US" smtClean="0"/>
              <a:t>2023/4/8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00BD-F579-43B0-A869-3DC59F4EF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57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791104"/>
            <a:ext cx="1943100" cy="18855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" y="791104"/>
            <a:ext cx="1943100" cy="18855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0007-519E-4DB5-A363-185D310E6010}" type="datetimeFigureOut">
              <a:rPr kumimoji="1" lang="ja-JP" altLang="en-US" smtClean="0"/>
              <a:t>2023/4/8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00BD-F579-43B0-A869-3DC59F4EF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7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158221"/>
            <a:ext cx="3943350" cy="57441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1" y="728504"/>
            <a:ext cx="1934170" cy="357029"/>
          </a:xfrm>
        </p:spPr>
        <p:txBody>
          <a:bodyPr anchor="b"/>
          <a:lstStyle>
            <a:lvl1pPr marL="0" indent="0">
              <a:buNone/>
              <a:defRPr sz="1040" b="1"/>
            </a:lvl1pPr>
            <a:lvl2pPr marL="198105" indent="0">
              <a:buNone/>
              <a:defRPr sz="867" b="1"/>
            </a:lvl2pPr>
            <a:lvl3pPr marL="396210" indent="0">
              <a:buNone/>
              <a:defRPr sz="780" b="1"/>
            </a:lvl3pPr>
            <a:lvl4pPr marL="594314" indent="0">
              <a:buNone/>
              <a:defRPr sz="693" b="1"/>
            </a:lvl4pPr>
            <a:lvl5pPr marL="792419" indent="0">
              <a:buNone/>
              <a:defRPr sz="693" b="1"/>
            </a:lvl5pPr>
            <a:lvl6pPr marL="990524" indent="0">
              <a:buNone/>
              <a:defRPr sz="693" b="1"/>
            </a:lvl6pPr>
            <a:lvl7pPr marL="1188629" indent="0">
              <a:buNone/>
              <a:defRPr sz="693" b="1"/>
            </a:lvl7pPr>
            <a:lvl8pPr marL="1386733" indent="0">
              <a:buNone/>
              <a:defRPr sz="693" b="1"/>
            </a:lvl8pPr>
            <a:lvl9pPr marL="1584838" indent="0">
              <a:buNone/>
              <a:defRPr sz="69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1" y="1085532"/>
            <a:ext cx="1934170" cy="15966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" y="728504"/>
            <a:ext cx="1943696" cy="357029"/>
          </a:xfrm>
        </p:spPr>
        <p:txBody>
          <a:bodyPr anchor="b"/>
          <a:lstStyle>
            <a:lvl1pPr marL="0" indent="0">
              <a:buNone/>
              <a:defRPr sz="1040" b="1"/>
            </a:lvl1pPr>
            <a:lvl2pPr marL="198105" indent="0">
              <a:buNone/>
              <a:defRPr sz="867" b="1"/>
            </a:lvl2pPr>
            <a:lvl3pPr marL="396210" indent="0">
              <a:buNone/>
              <a:defRPr sz="780" b="1"/>
            </a:lvl3pPr>
            <a:lvl4pPr marL="594314" indent="0">
              <a:buNone/>
              <a:defRPr sz="693" b="1"/>
            </a:lvl4pPr>
            <a:lvl5pPr marL="792419" indent="0">
              <a:buNone/>
              <a:defRPr sz="693" b="1"/>
            </a:lvl5pPr>
            <a:lvl6pPr marL="990524" indent="0">
              <a:buNone/>
              <a:defRPr sz="693" b="1"/>
            </a:lvl6pPr>
            <a:lvl7pPr marL="1188629" indent="0">
              <a:buNone/>
              <a:defRPr sz="693" b="1"/>
            </a:lvl7pPr>
            <a:lvl8pPr marL="1386733" indent="0">
              <a:buNone/>
              <a:defRPr sz="693" b="1"/>
            </a:lvl8pPr>
            <a:lvl9pPr marL="1584838" indent="0">
              <a:buNone/>
              <a:defRPr sz="69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" y="1085532"/>
            <a:ext cx="1943696" cy="15966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0007-519E-4DB5-A363-185D310E6010}" type="datetimeFigureOut">
              <a:rPr kumimoji="1" lang="ja-JP" altLang="en-US" smtClean="0"/>
              <a:t>2023/4/8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00BD-F579-43B0-A869-3DC59F4EF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64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0007-519E-4DB5-A363-185D310E6010}" type="datetimeFigureOut">
              <a:rPr kumimoji="1" lang="ja-JP" altLang="en-US" smtClean="0"/>
              <a:t>2023/4/8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00BD-F579-43B0-A869-3DC59F4EF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10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0007-519E-4DB5-A363-185D310E6010}" type="datetimeFigureOut">
              <a:rPr kumimoji="1" lang="ja-JP" altLang="en-US" smtClean="0"/>
              <a:t>2023/4/8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00BD-F579-43B0-A869-3DC59F4EF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16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198120"/>
            <a:ext cx="1474589" cy="693420"/>
          </a:xfrm>
        </p:spPr>
        <p:txBody>
          <a:bodyPr anchor="b"/>
          <a:lstStyle>
            <a:lvl1pPr>
              <a:defRPr sz="138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" y="427885"/>
            <a:ext cx="2314575" cy="2111904"/>
          </a:xfrm>
        </p:spPr>
        <p:txBody>
          <a:bodyPr/>
          <a:lstStyle>
            <a:lvl1pPr>
              <a:defRPr sz="1387"/>
            </a:lvl1pPr>
            <a:lvl2pPr>
              <a:defRPr sz="1213"/>
            </a:lvl2pPr>
            <a:lvl3pPr>
              <a:defRPr sz="1040"/>
            </a:lvl3pPr>
            <a:lvl4pPr>
              <a:defRPr sz="867"/>
            </a:lvl4pPr>
            <a:lvl5pPr>
              <a:defRPr sz="867"/>
            </a:lvl5pPr>
            <a:lvl6pPr>
              <a:defRPr sz="867"/>
            </a:lvl6pPr>
            <a:lvl7pPr>
              <a:defRPr sz="867"/>
            </a:lvl7pPr>
            <a:lvl8pPr>
              <a:defRPr sz="867"/>
            </a:lvl8pPr>
            <a:lvl9pPr>
              <a:defRPr sz="8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891540"/>
            <a:ext cx="1474589" cy="1651688"/>
          </a:xfrm>
        </p:spPr>
        <p:txBody>
          <a:bodyPr/>
          <a:lstStyle>
            <a:lvl1pPr marL="0" indent="0">
              <a:buNone/>
              <a:defRPr sz="693"/>
            </a:lvl1pPr>
            <a:lvl2pPr marL="198105" indent="0">
              <a:buNone/>
              <a:defRPr sz="607"/>
            </a:lvl2pPr>
            <a:lvl3pPr marL="396210" indent="0">
              <a:buNone/>
              <a:defRPr sz="520"/>
            </a:lvl3pPr>
            <a:lvl4pPr marL="594314" indent="0">
              <a:buNone/>
              <a:defRPr sz="433"/>
            </a:lvl4pPr>
            <a:lvl5pPr marL="792419" indent="0">
              <a:buNone/>
              <a:defRPr sz="433"/>
            </a:lvl5pPr>
            <a:lvl6pPr marL="990524" indent="0">
              <a:buNone/>
              <a:defRPr sz="433"/>
            </a:lvl6pPr>
            <a:lvl7pPr marL="1188629" indent="0">
              <a:buNone/>
              <a:defRPr sz="433"/>
            </a:lvl7pPr>
            <a:lvl8pPr marL="1386733" indent="0">
              <a:buNone/>
              <a:defRPr sz="433"/>
            </a:lvl8pPr>
            <a:lvl9pPr marL="1584838" indent="0">
              <a:buNone/>
              <a:defRPr sz="4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0007-519E-4DB5-A363-185D310E6010}" type="datetimeFigureOut">
              <a:rPr kumimoji="1" lang="ja-JP" altLang="en-US" smtClean="0"/>
              <a:t>2023/4/8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00BD-F579-43B0-A869-3DC59F4EF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45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198120"/>
            <a:ext cx="1474589" cy="693420"/>
          </a:xfrm>
        </p:spPr>
        <p:txBody>
          <a:bodyPr anchor="b"/>
          <a:lstStyle>
            <a:lvl1pPr>
              <a:defRPr sz="138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" y="427885"/>
            <a:ext cx="2314575" cy="2111904"/>
          </a:xfrm>
        </p:spPr>
        <p:txBody>
          <a:bodyPr anchor="t"/>
          <a:lstStyle>
            <a:lvl1pPr marL="0" indent="0">
              <a:buNone/>
              <a:defRPr sz="1387"/>
            </a:lvl1pPr>
            <a:lvl2pPr marL="198105" indent="0">
              <a:buNone/>
              <a:defRPr sz="1213"/>
            </a:lvl2pPr>
            <a:lvl3pPr marL="396210" indent="0">
              <a:buNone/>
              <a:defRPr sz="1040"/>
            </a:lvl3pPr>
            <a:lvl4pPr marL="594314" indent="0">
              <a:buNone/>
              <a:defRPr sz="867"/>
            </a:lvl4pPr>
            <a:lvl5pPr marL="792419" indent="0">
              <a:buNone/>
              <a:defRPr sz="867"/>
            </a:lvl5pPr>
            <a:lvl6pPr marL="990524" indent="0">
              <a:buNone/>
              <a:defRPr sz="867"/>
            </a:lvl6pPr>
            <a:lvl7pPr marL="1188629" indent="0">
              <a:buNone/>
              <a:defRPr sz="867"/>
            </a:lvl7pPr>
            <a:lvl8pPr marL="1386733" indent="0">
              <a:buNone/>
              <a:defRPr sz="867"/>
            </a:lvl8pPr>
            <a:lvl9pPr marL="1584838" indent="0">
              <a:buNone/>
              <a:defRPr sz="8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891540"/>
            <a:ext cx="1474589" cy="1651688"/>
          </a:xfrm>
        </p:spPr>
        <p:txBody>
          <a:bodyPr/>
          <a:lstStyle>
            <a:lvl1pPr marL="0" indent="0">
              <a:buNone/>
              <a:defRPr sz="693"/>
            </a:lvl1pPr>
            <a:lvl2pPr marL="198105" indent="0">
              <a:buNone/>
              <a:defRPr sz="607"/>
            </a:lvl2pPr>
            <a:lvl3pPr marL="396210" indent="0">
              <a:buNone/>
              <a:defRPr sz="520"/>
            </a:lvl3pPr>
            <a:lvl4pPr marL="594314" indent="0">
              <a:buNone/>
              <a:defRPr sz="433"/>
            </a:lvl4pPr>
            <a:lvl5pPr marL="792419" indent="0">
              <a:buNone/>
              <a:defRPr sz="433"/>
            </a:lvl5pPr>
            <a:lvl6pPr marL="990524" indent="0">
              <a:buNone/>
              <a:defRPr sz="433"/>
            </a:lvl6pPr>
            <a:lvl7pPr marL="1188629" indent="0">
              <a:buNone/>
              <a:defRPr sz="433"/>
            </a:lvl7pPr>
            <a:lvl8pPr marL="1386733" indent="0">
              <a:buNone/>
              <a:defRPr sz="433"/>
            </a:lvl8pPr>
            <a:lvl9pPr marL="1584838" indent="0">
              <a:buNone/>
              <a:defRPr sz="4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0007-519E-4DB5-A363-185D310E6010}" type="datetimeFigureOut">
              <a:rPr kumimoji="1" lang="ja-JP" altLang="en-US" smtClean="0"/>
              <a:t>2023/4/8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600BD-F579-43B0-A869-3DC59F4EF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44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158221"/>
            <a:ext cx="3943350" cy="5744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791104"/>
            <a:ext cx="3943350" cy="1885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" y="2754419"/>
            <a:ext cx="1028700" cy="1582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A0007-519E-4DB5-A363-185D310E6010}" type="datetimeFigureOut">
              <a:rPr kumimoji="1" lang="ja-JP" altLang="en-US" smtClean="0"/>
              <a:t>2023/4/8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" y="2754419"/>
            <a:ext cx="1543050" cy="1582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" y="2754419"/>
            <a:ext cx="1028700" cy="1582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600BD-F579-43B0-A869-3DC59F4EF3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9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96210" rtl="0" eaLnBrk="1" latinLnBrk="0" hangingPunct="1">
        <a:lnSpc>
          <a:spcPct val="90000"/>
        </a:lnSpc>
        <a:spcBef>
          <a:spcPct val="0"/>
        </a:spcBef>
        <a:buNone/>
        <a:defRPr kumimoji="1" sz="1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9052" indent="-99052" algn="l" defTabSz="396210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213" kern="1200">
          <a:solidFill>
            <a:schemeClr val="tx1"/>
          </a:solidFill>
          <a:latin typeface="+mn-lt"/>
          <a:ea typeface="+mn-ea"/>
          <a:cs typeface="+mn-cs"/>
        </a:defRPr>
      </a:lvl1pPr>
      <a:lvl2pPr marL="297157" indent="-99052" algn="l" defTabSz="396210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1040" kern="1200">
          <a:solidFill>
            <a:schemeClr val="tx1"/>
          </a:solidFill>
          <a:latin typeface="+mn-lt"/>
          <a:ea typeface="+mn-ea"/>
          <a:cs typeface="+mn-cs"/>
        </a:defRPr>
      </a:lvl2pPr>
      <a:lvl3pPr marL="495262" indent="-99052" algn="l" defTabSz="396210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867" kern="1200">
          <a:solidFill>
            <a:schemeClr val="tx1"/>
          </a:solidFill>
          <a:latin typeface="+mn-lt"/>
          <a:ea typeface="+mn-ea"/>
          <a:cs typeface="+mn-cs"/>
        </a:defRPr>
      </a:lvl3pPr>
      <a:lvl4pPr marL="693367" indent="-99052" algn="l" defTabSz="396210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4pPr>
      <a:lvl5pPr marL="891471" indent="-99052" algn="l" defTabSz="396210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5pPr>
      <a:lvl6pPr marL="1089576" indent="-99052" algn="l" defTabSz="396210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6pPr>
      <a:lvl7pPr marL="1287681" indent="-99052" algn="l" defTabSz="396210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7pPr>
      <a:lvl8pPr marL="1485786" indent="-99052" algn="l" defTabSz="396210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8pPr>
      <a:lvl9pPr marL="1683890" indent="-99052" algn="l" defTabSz="396210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6210" rtl="0" eaLnBrk="1" latinLnBrk="0" hangingPunct="1"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1pPr>
      <a:lvl2pPr marL="198105" algn="l" defTabSz="396210" rtl="0" eaLnBrk="1" latinLnBrk="0" hangingPunct="1"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2pPr>
      <a:lvl3pPr marL="396210" algn="l" defTabSz="396210" rtl="0" eaLnBrk="1" latinLnBrk="0" hangingPunct="1"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3pPr>
      <a:lvl4pPr marL="594314" algn="l" defTabSz="396210" rtl="0" eaLnBrk="1" latinLnBrk="0" hangingPunct="1"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4pPr>
      <a:lvl5pPr marL="792419" algn="l" defTabSz="396210" rtl="0" eaLnBrk="1" latinLnBrk="0" hangingPunct="1"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5pPr>
      <a:lvl6pPr marL="990524" algn="l" defTabSz="396210" rtl="0" eaLnBrk="1" latinLnBrk="0" hangingPunct="1"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6pPr>
      <a:lvl7pPr marL="1188629" algn="l" defTabSz="396210" rtl="0" eaLnBrk="1" latinLnBrk="0" hangingPunct="1"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7pPr>
      <a:lvl8pPr marL="1386733" algn="l" defTabSz="396210" rtl="0" eaLnBrk="1" latinLnBrk="0" hangingPunct="1"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8pPr>
      <a:lvl9pPr marL="1584838" algn="l" defTabSz="396210" rtl="0" eaLnBrk="1" latinLnBrk="0" hangingPunct="1">
        <a:defRPr kumimoji="1" sz="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5119895A-E793-9FB9-59D9-79B1983BB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203392"/>
              </p:ext>
            </p:extLst>
          </p:nvPr>
        </p:nvGraphicFramePr>
        <p:xfrm>
          <a:off x="126332" y="312821"/>
          <a:ext cx="4271209" cy="208174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47597">
                  <a:extLst>
                    <a:ext uri="{9D8B030D-6E8A-4147-A177-3AD203B41FA5}">
                      <a16:colId xmlns:a16="http://schemas.microsoft.com/office/drawing/2014/main" val="3912245067"/>
                    </a:ext>
                  </a:extLst>
                </a:gridCol>
                <a:gridCol w="2623612">
                  <a:extLst>
                    <a:ext uri="{9D8B030D-6E8A-4147-A177-3AD203B41FA5}">
                      <a16:colId xmlns:a16="http://schemas.microsoft.com/office/drawing/2014/main" val="3747903884"/>
                    </a:ext>
                  </a:extLst>
                </a:gridCol>
              </a:tblGrid>
              <a:tr h="376433">
                <a:tc>
                  <a:txBody>
                    <a:bodyPr/>
                    <a:lstStyle/>
                    <a:p>
                      <a:r>
                        <a:rPr lang="en-US" altLang="ja-JP" b="1" dirty="0"/>
                        <a:t>1975</a:t>
                      </a:r>
                      <a:r>
                        <a:rPr lang="ja-JP" altLang="en-US" b="1" dirty="0"/>
                        <a:t>年（昭和</a:t>
                      </a:r>
                      <a:r>
                        <a:rPr lang="en-US" altLang="ja-JP" b="1" dirty="0"/>
                        <a:t>50</a:t>
                      </a:r>
                      <a:r>
                        <a:rPr lang="ja-JP" altLang="en-US" b="1" dirty="0"/>
                        <a:t>年）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800" b="0" dirty="0"/>
                        <a:t>アスベスト含有率が</a:t>
                      </a:r>
                      <a:r>
                        <a:rPr lang="en-US" altLang="ja-JP" sz="800" b="0" dirty="0"/>
                        <a:t>5</a:t>
                      </a:r>
                      <a:r>
                        <a:rPr lang="ja-JP" altLang="en-US" sz="800" b="0" dirty="0"/>
                        <a:t>％を超える場合、吹き付け作業が禁止されました</a:t>
                      </a:r>
                      <a:r>
                        <a:rPr lang="ja-JP" altLang="en-US" sz="800" dirty="0"/>
                        <a:t>。</a:t>
                      </a:r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089838"/>
                  </a:ext>
                </a:extLst>
              </a:tr>
              <a:tr h="652267">
                <a:tc>
                  <a:txBody>
                    <a:bodyPr/>
                    <a:lstStyle/>
                    <a:p>
                      <a:r>
                        <a:rPr lang="en-US" altLang="ja-JP" b="1" dirty="0"/>
                        <a:t>1995</a:t>
                      </a:r>
                      <a:r>
                        <a:rPr lang="ja-JP" altLang="en-US" b="1" dirty="0"/>
                        <a:t>年（平成</a:t>
                      </a:r>
                      <a:r>
                        <a:rPr lang="en-US" altLang="ja-JP" b="1" dirty="0"/>
                        <a:t>7</a:t>
                      </a:r>
                      <a:r>
                        <a:rPr lang="ja-JP" altLang="en-US" b="1" dirty="0"/>
                        <a:t>年）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800" dirty="0"/>
                        <a:t>アモサイト（茶石綿）、クロシドライト（青石綿）の製造、輸入、譲渡、提供、使用が全面禁止されました。</a:t>
                      </a:r>
                      <a:br>
                        <a:rPr lang="ja-JP" altLang="en-US" sz="800" dirty="0"/>
                      </a:br>
                      <a:r>
                        <a:rPr lang="ja-JP" altLang="en-US" sz="800" dirty="0"/>
                        <a:t>さらにアスベスト含有率が</a:t>
                      </a:r>
                      <a:r>
                        <a:rPr lang="en-US" altLang="ja-JP" sz="800" dirty="0"/>
                        <a:t>1</a:t>
                      </a:r>
                      <a:r>
                        <a:rPr lang="ja-JP" altLang="en-US" sz="800" dirty="0"/>
                        <a:t>％を超えるものの吹き付け作業が禁止されました。</a:t>
                      </a:r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503580"/>
                  </a:ext>
                </a:extLst>
              </a:tr>
              <a:tr h="588186">
                <a:tc>
                  <a:txBody>
                    <a:bodyPr/>
                    <a:lstStyle/>
                    <a:p>
                      <a:r>
                        <a:rPr lang="en-US" altLang="ja-JP" b="1" dirty="0"/>
                        <a:t>2004</a:t>
                      </a:r>
                      <a:r>
                        <a:rPr lang="ja-JP" altLang="en-US" b="1" dirty="0"/>
                        <a:t>年（平成</a:t>
                      </a:r>
                      <a:r>
                        <a:rPr lang="en-US" altLang="ja-JP" b="1" dirty="0"/>
                        <a:t>16</a:t>
                      </a:r>
                      <a:r>
                        <a:rPr lang="ja-JP" altLang="en-US" b="1" dirty="0"/>
                        <a:t>年）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800" dirty="0"/>
                        <a:t>吹き付け作業だけでなく石綿含有量が重量の</a:t>
                      </a:r>
                      <a:r>
                        <a:rPr lang="en-US" altLang="ja-JP" sz="800" dirty="0"/>
                        <a:t>1</a:t>
                      </a:r>
                      <a:r>
                        <a:rPr lang="ja-JP" altLang="en-US" sz="800" dirty="0"/>
                        <a:t>％を超える石綿含有建材、摩擦材、接着剤等、</a:t>
                      </a:r>
                      <a:r>
                        <a:rPr lang="en-US" altLang="ja-JP" sz="800" dirty="0"/>
                        <a:t>10</a:t>
                      </a:r>
                      <a:r>
                        <a:rPr lang="ja-JP" altLang="en-US" sz="800" dirty="0"/>
                        <a:t>品目の製造や輸入等が禁止されました。</a:t>
                      </a:r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873331"/>
                  </a:ext>
                </a:extLst>
              </a:tr>
              <a:tr h="464857">
                <a:tc>
                  <a:txBody>
                    <a:bodyPr/>
                    <a:lstStyle/>
                    <a:p>
                      <a:r>
                        <a:rPr lang="en-US" altLang="ja-JP" b="1" dirty="0"/>
                        <a:t>2006</a:t>
                      </a:r>
                      <a:r>
                        <a:rPr lang="ja-JP" altLang="en-US" b="1" dirty="0"/>
                        <a:t>年（平成</a:t>
                      </a:r>
                      <a:r>
                        <a:rPr lang="en-US" altLang="ja-JP" b="1" dirty="0"/>
                        <a:t>18</a:t>
                      </a:r>
                      <a:r>
                        <a:rPr lang="ja-JP" altLang="en-US" b="1" dirty="0"/>
                        <a:t>年）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800" dirty="0"/>
                        <a:t>アスベスト含有率が</a:t>
                      </a:r>
                      <a:r>
                        <a:rPr lang="en-US" altLang="ja-JP" sz="800" dirty="0"/>
                        <a:t>0.1</a:t>
                      </a:r>
                      <a:r>
                        <a:rPr lang="ja-JP" altLang="en-US" sz="800" dirty="0"/>
                        <a:t>％を超えるものの製造、輸入、譲渡、提供、使用が全面禁止されました。</a:t>
                      </a:r>
                      <a:endParaRPr kumimoji="1" lang="ja-JP" alt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642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669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143</Words>
  <Application>Microsoft Office PowerPoint</Application>
  <PresentationFormat>はがき 100x148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美幸</dc:creator>
  <cp:lastModifiedBy>田中 美幸</cp:lastModifiedBy>
  <cp:revision>1</cp:revision>
  <dcterms:created xsi:type="dcterms:W3CDTF">2023-04-08T02:12:28Z</dcterms:created>
  <dcterms:modified xsi:type="dcterms:W3CDTF">2023-04-08T02:16:07Z</dcterms:modified>
</cp:coreProperties>
</file>